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League Spartan" charset="1" panose="00000800000000000000"/>
      <p:regular r:id="rId26"/>
    </p:embeddedFont>
    <p:embeddedFont>
      <p:font typeface="Codec Pro" charset="1" panose="000005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Handelson Five" charset="1" panose="00000100000000000000"/>
      <p:regular r:id="rId30"/>
    </p:embeddedFont>
    <p:embeddedFont>
      <p:font typeface="Codec Pro Bold" charset="1" panose="000006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4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4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45650" y="2813374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67430" y="-221276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97562" y="2073048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16515" y="2046238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6"/>
                </a:lnTo>
                <a:lnTo>
                  <a:pt x="0" y="505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97562" y="3761149"/>
            <a:ext cx="8812768" cy="146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53"/>
              </a:lnSpc>
              <a:spcBef>
                <a:spcPct val="0"/>
              </a:spcBef>
            </a:pPr>
            <a:r>
              <a:rPr lang="en-US" sz="8537">
                <a:solidFill>
                  <a:srgbClr val="0223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PANDEMIC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297562" y="7460143"/>
            <a:ext cx="9814108" cy="1249068"/>
          </a:xfrm>
          <a:custGeom>
            <a:avLst/>
            <a:gdLst/>
            <a:ahLst/>
            <a:cxnLst/>
            <a:rect r="r" b="b" t="t" l="l"/>
            <a:pathLst>
              <a:path h="1249068" w="9814108">
                <a:moveTo>
                  <a:pt x="0" y="0"/>
                </a:moveTo>
                <a:lnTo>
                  <a:pt x="9814108" y="0"/>
                </a:lnTo>
                <a:lnTo>
                  <a:pt x="9814108" y="1249068"/>
                </a:lnTo>
                <a:lnTo>
                  <a:pt x="0" y="1249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51530" y="7423837"/>
            <a:ext cx="9470132" cy="124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</a:p>
          <a:p>
            <a:pPr algn="ctr">
              <a:lnSpc>
                <a:spcPts val="3288"/>
              </a:lnSpc>
            </a:pPr>
            <a:r>
              <a:rPr lang="en-US" sz="2349">
                <a:solidFill>
                  <a:srgbClr val="0ED3DD"/>
                </a:solidFill>
                <a:latin typeface="Codec Pro"/>
                <a:ea typeface="Codec Pro"/>
                <a:cs typeface="Codec Pro"/>
                <a:sym typeface="Codec Pro"/>
              </a:rPr>
              <a:t>Projeto de Gerência e Manutenção de   software 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95557" y="-392352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11071703" y="0"/>
                </a:moveTo>
                <a:lnTo>
                  <a:pt x="0" y="0"/>
                </a:lnTo>
                <a:lnTo>
                  <a:pt x="0" y="11071704"/>
                </a:lnTo>
                <a:lnTo>
                  <a:pt x="11071703" y="11071704"/>
                </a:lnTo>
                <a:lnTo>
                  <a:pt x="11071703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8055" y="8291726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504666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6"/>
                </a:lnTo>
                <a:lnTo>
                  <a:pt x="0" y="505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3157" y="8082827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97161" y="1973839"/>
            <a:ext cx="9619354" cy="21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Requisitos do projeto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7161" y="4138909"/>
            <a:ext cx="8534368" cy="517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2449" b="true">
                <a:solidFill>
                  <a:srgbClr val="00204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Gerais: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Recriar a experiência cooperativa do jogo físico em um ambiente digital local.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Aplicar conceitos e técnicas como EAP, Planning Poker, APF, Gantt, EVA, Burndown, riscos, versionamento, documentação e apresentação.</a:t>
            </a:r>
          </a:p>
          <a:p>
            <a:pPr algn="l">
              <a:lnSpc>
                <a:spcPts val="3428"/>
              </a:lnSpc>
            </a:pPr>
            <a:r>
              <a:rPr lang="en-US" b="true" sz="2449">
                <a:solidFill>
                  <a:srgbClr val="00204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Específicos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Implementar modelo de classes com pelo menos: orquestrador central, Player, City, Disease, PlayerCard, CityPlayerCard, EpidemicPlayerCard, InfectionCard, CityCard, Actions, interface para efeitos de cartas.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55820" y="-556609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95557" y="-392352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11071703" y="0"/>
                </a:moveTo>
                <a:lnTo>
                  <a:pt x="0" y="0"/>
                </a:lnTo>
                <a:lnTo>
                  <a:pt x="0" y="11071704"/>
                </a:lnTo>
                <a:lnTo>
                  <a:pt x="11071703" y="11071704"/>
                </a:lnTo>
                <a:lnTo>
                  <a:pt x="11071703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8055" y="8291726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504666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6"/>
                </a:lnTo>
                <a:lnTo>
                  <a:pt x="0" y="505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3157" y="8082827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97161" y="1973839"/>
            <a:ext cx="9619354" cy="21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85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Requisitos do projeto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7161" y="4161057"/>
            <a:ext cx="8534368" cy="560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Permitir ao jogador executar as ações definidas na enum Actions.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Implementar a lógica completa de infecção, incluindo a cadeia de surtos  e a mecânica das cartas EpidemicPlayerCard.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Controlar os baralhos,  com embaralhamento inicial, compra de cartas e intensificação durante epidemias.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Determinar e exibir corretamente as condições de vitória e derrota.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Criar uma interface gráfica clara e funcional que permita jogar uma partida completa.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55820" y="-556609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684429" y="-878737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5133" y="24610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9B6D5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4097869">
            <a:off x="14921386" y="4188033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29" y="0"/>
                </a:moveTo>
                <a:lnTo>
                  <a:pt x="0" y="0"/>
                </a:lnTo>
                <a:lnTo>
                  <a:pt x="0" y="7801630"/>
                </a:lnTo>
                <a:lnTo>
                  <a:pt x="7801629" y="7801630"/>
                </a:lnTo>
                <a:lnTo>
                  <a:pt x="7801629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16386" y="2195740"/>
            <a:ext cx="13400388" cy="7989981"/>
          </a:xfrm>
          <a:custGeom>
            <a:avLst/>
            <a:gdLst/>
            <a:ahLst/>
            <a:cxnLst/>
            <a:rect r="r" b="b" t="t" l="l"/>
            <a:pathLst>
              <a:path h="7989981" w="13400388">
                <a:moveTo>
                  <a:pt x="0" y="0"/>
                </a:moveTo>
                <a:lnTo>
                  <a:pt x="13400388" y="0"/>
                </a:lnTo>
                <a:lnTo>
                  <a:pt x="13400388" y="7989981"/>
                </a:lnTo>
                <a:lnTo>
                  <a:pt x="0" y="7989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2961" y="416341"/>
            <a:ext cx="54067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BD05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PLANING POKER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266" y="1454134"/>
            <a:ext cx="181308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Fibonnaci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5133" y="24610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6671" y="1177129"/>
            <a:ext cx="9964789" cy="8572040"/>
          </a:xfrm>
          <a:custGeom>
            <a:avLst/>
            <a:gdLst/>
            <a:ahLst/>
            <a:cxnLst/>
            <a:rect r="r" b="b" t="t" l="l"/>
            <a:pathLst>
              <a:path h="8572040" w="9964789">
                <a:moveTo>
                  <a:pt x="0" y="0"/>
                </a:moveTo>
                <a:lnTo>
                  <a:pt x="9964789" y="0"/>
                </a:lnTo>
                <a:lnTo>
                  <a:pt x="9964789" y="8572040"/>
                </a:lnTo>
                <a:lnTo>
                  <a:pt x="0" y="8572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171" y="430628"/>
            <a:ext cx="388620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A02B9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 e Orçamento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0877" y="2517223"/>
            <a:ext cx="4104209" cy="670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27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Considerou-se cada ponto do planning poker como uma hora/homem.</a:t>
            </a:r>
          </a:p>
          <a:p>
            <a:pPr algn="ctr">
              <a:lnSpc>
                <a:spcPts val="3854"/>
              </a:lnSpc>
            </a:pPr>
            <a:r>
              <a:rPr lang="en-US" sz="27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custo da hora foi considerado de R$45,00 horas /homem </a:t>
            </a:r>
          </a:p>
          <a:p>
            <a:pPr algn="ctr">
              <a:lnSpc>
                <a:spcPts val="3854"/>
              </a:lnSpc>
            </a:pPr>
            <a:r>
              <a:rPr lang="en-US" sz="27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Consideramos mais  10% de Custo de Reserva.</a:t>
            </a:r>
          </a:p>
          <a:p>
            <a:pPr algn="ctr">
              <a:lnSpc>
                <a:spcPts val="3854"/>
              </a:lnSpc>
            </a:pPr>
          </a:p>
          <a:p>
            <a:pPr algn="ctr">
              <a:lnSpc>
                <a:spcPts val="3854"/>
              </a:lnSpc>
            </a:pPr>
            <a:r>
              <a:rPr lang="en-US" sz="27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  <a:p>
            <a:pPr algn="ctr">
              <a:lnSpc>
                <a:spcPts val="3854"/>
              </a:lnSpc>
            </a:pPr>
          </a:p>
          <a:p>
            <a:pPr algn="ctr">
              <a:lnSpc>
                <a:spcPts val="3854"/>
              </a:lnSpc>
            </a:pPr>
          </a:p>
          <a:p>
            <a:pPr algn="ctr">
              <a:lnSpc>
                <a:spcPts val="3854"/>
              </a:lnSpc>
            </a:pPr>
          </a:p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684429" y="-878737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5133" y="24610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4097869">
            <a:off x="14921386" y="4188033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29" y="0"/>
                </a:moveTo>
                <a:lnTo>
                  <a:pt x="0" y="0"/>
                </a:lnTo>
                <a:lnTo>
                  <a:pt x="0" y="7801630"/>
                </a:lnTo>
                <a:lnTo>
                  <a:pt x="7801629" y="7801630"/>
                </a:lnTo>
                <a:lnTo>
                  <a:pt x="7801629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04271" y="1515839"/>
            <a:ext cx="12279458" cy="7966299"/>
          </a:xfrm>
          <a:custGeom>
            <a:avLst/>
            <a:gdLst/>
            <a:ahLst/>
            <a:cxnLst/>
            <a:rect r="r" b="b" t="t" l="l"/>
            <a:pathLst>
              <a:path h="7966299" w="12279458">
                <a:moveTo>
                  <a:pt x="0" y="0"/>
                </a:moveTo>
                <a:lnTo>
                  <a:pt x="12279458" y="0"/>
                </a:lnTo>
                <a:lnTo>
                  <a:pt x="12279458" y="7966299"/>
                </a:lnTo>
                <a:lnTo>
                  <a:pt x="0" y="7966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2961" y="416341"/>
            <a:ext cx="54067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BD05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GANTT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684429" y="-878737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5133" y="24610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4097869">
            <a:off x="14921386" y="4188033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29" y="0"/>
                </a:moveTo>
                <a:lnTo>
                  <a:pt x="0" y="0"/>
                </a:lnTo>
                <a:lnTo>
                  <a:pt x="0" y="7801630"/>
                </a:lnTo>
                <a:lnTo>
                  <a:pt x="7801629" y="7801630"/>
                </a:lnTo>
                <a:lnTo>
                  <a:pt x="7801629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77841" y="1479407"/>
            <a:ext cx="10932317" cy="8226569"/>
          </a:xfrm>
          <a:custGeom>
            <a:avLst/>
            <a:gdLst/>
            <a:ahLst/>
            <a:cxnLst/>
            <a:rect r="r" b="b" t="t" l="l"/>
            <a:pathLst>
              <a:path h="8226569" w="10932317">
                <a:moveTo>
                  <a:pt x="0" y="0"/>
                </a:moveTo>
                <a:lnTo>
                  <a:pt x="10932318" y="0"/>
                </a:lnTo>
                <a:lnTo>
                  <a:pt x="10932318" y="8226569"/>
                </a:lnTo>
                <a:lnTo>
                  <a:pt x="0" y="82265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2961" y="416341"/>
            <a:ext cx="54067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BD05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GANTT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624707" y="-639849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84781" y="123052"/>
            <a:ext cx="9826962" cy="1250704"/>
          </a:xfrm>
          <a:custGeom>
            <a:avLst/>
            <a:gdLst/>
            <a:ahLst/>
            <a:cxnLst/>
            <a:rect r="r" b="b" t="t" l="l"/>
            <a:pathLst>
              <a:path h="1250704" w="9826962">
                <a:moveTo>
                  <a:pt x="0" y="0"/>
                </a:moveTo>
                <a:lnTo>
                  <a:pt x="9826962" y="0"/>
                </a:lnTo>
                <a:lnTo>
                  <a:pt x="9826962" y="1250704"/>
                </a:lnTo>
                <a:lnTo>
                  <a:pt x="0" y="1250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3621494">
            <a:off x="14387185" y="5436667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5556" y="3260966"/>
            <a:ext cx="17565013" cy="4061909"/>
          </a:xfrm>
          <a:custGeom>
            <a:avLst/>
            <a:gdLst/>
            <a:ahLst/>
            <a:cxnLst/>
            <a:rect r="r" b="b" t="t" l="l"/>
            <a:pathLst>
              <a:path h="4061909" w="17565013">
                <a:moveTo>
                  <a:pt x="0" y="0"/>
                </a:moveTo>
                <a:lnTo>
                  <a:pt x="17565013" y="0"/>
                </a:lnTo>
                <a:lnTo>
                  <a:pt x="17565013" y="4061909"/>
                </a:lnTo>
                <a:lnTo>
                  <a:pt x="0" y="4061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5444" y="453129"/>
            <a:ext cx="54067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000">
                <a:solidFill>
                  <a:srgbClr val="A02B9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MAPA DE RISCO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684429" y="-878737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5133" y="24610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4097869">
            <a:off x="14921386" y="4188033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29" y="0"/>
                </a:moveTo>
                <a:lnTo>
                  <a:pt x="0" y="0"/>
                </a:lnTo>
                <a:lnTo>
                  <a:pt x="0" y="7801630"/>
                </a:lnTo>
                <a:lnTo>
                  <a:pt x="7801629" y="7801630"/>
                </a:lnTo>
                <a:lnTo>
                  <a:pt x="7801629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42196" y="1464754"/>
            <a:ext cx="11403609" cy="8017384"/>
          </a:xfrm>
          <a:custGeom>
            <a:avLst/>
            <a:gdLst/>
            <a:ahLst/>
            <a:cxnLst/>
            <a:rect r="r" b="b" t="t" l="l"/>
            <a:pathLst>
              <a:path h="8017384" w="11403609">
                <a:moveTo>
                  <a:pt x="0" y="0"/>
                </a:moveTo>
                <a:lnTo>
                  <a:pt x="11403608" y="0"/>
                </a:lnTo>
                <a:lnTo>
                  <a:pt x="11403608" y="8017384"/>
                </a:lnTo>
                <a:lnTo>
                  <a:pt x="0" y="8017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2961" y="416341"/>
            <a:ext cx="54067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BD05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BURNDOWN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684429" y="-878737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5133" y="24610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4097869">
            <a:off x="14921386" y="4188033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29" y="0"/>
                </a:moveTo>
                <a:lnTo>
                  <a:pt x="0" y="0"/>
                </a:lnTo>
                <a:lnTo>
                  <a:pt x="0" y="7801630"/>
                </a:lnTo>
                <a:lnTo>
                  <a:pt x="7801629" y="7801630"/>
                </a:lnTo>
                <a:lnTo>
                  <a:pt x="7801629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7418" y="1691949"/>
            <a:ext cx="12313165" cy="7566351"/>
          </a:xfrm>
          <a:custGeom>
            <a:avLst/>
            <a:gdLst/>
            <a:ahLst/>
            <a:cxnLst/>
            <a:rect r="r" b="b" t="t" l="l"/>
            <a:pathLst>
              <a:path h="7566351" w="12313165">
                <a:moveTo>
                  <a:pt x="0" y="0"/>
                </a:moveTo>
                <a:lnTo>
                  <a:pt x="12313164" y="0"/>
                </a:lnTo>
                <a:lnTo>
                  <a:pt x="12313164" y="7566351"/>
                </a:lnTo>
                <a:lnTo>
                  <a:pt x="0" y="7566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2961" y="416341"/>
            <a:ext cx="649710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BD05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ANÁLISE DE VALOR AGREGADO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778805" y="-878737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29" y="0"/>
                </a:moveTo>
                <a:lnTo>
                  <a:pt x="0" y="0"/>
                </a:lnTo>
                <a:lnTo>
                  <a:pt x="0" y="7801630"/>
                </a:lnTo>
                <a:lnTo>
                  <a:pt x="7801629" y="7801630"/>
                </a:lnTo>
                <a:lnTo>
                  <a:pt x="7801629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5133" y="24610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4097869">
            <a:off x="14921386" y="4188033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29" y="0"/>
                </a:moveTo>
                <a:lnTo>
                  <a:pt x="0" y="0"/>
                </a:lnTo>
                <a:lnTo>
                  <a:pt x="0" y="7801630"/>
                </a:lnTo>
                <a:lnTo>
                  <a:pt x="7801629" y="7801630"/>
                </a:lnTo>
                <a:lnTo>
                  <a:pt x="7801629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4781" y="1397360"/>
            <a:ext cx="15111734" cy="8084778"/>
          </a:xfrm>
          <a:custGeom>
            <a:avLst/>
            <a:gdLst/>
            <a:ahLst/>
            <a:cxnLst/>
            <a:rect r="r" b="b" t="t" l="l"/>
            <a:pathLst>
              <a:path h="8084778" w="15111734">
                <a:moveTo>
                  <a:pt x="0" y="0"/>
                </a:moveTo>
                <a:lnTo>
                  <a:pt x="15111734" y="0"/>
                </a:lnTo>
                <a:lnTo>
                  <a:pt x="15111734" y="8084778"/>
                </a:lnTo>
                <a:lnTo>
                  <a:pt x="0" y="8084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2961" y="416341"/>
            <a:ext cx="649710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BD05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INTERFACE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9113" y="-1764625"/>
            <a:ext cx="6856917" cy="6507838"/>
          </a:xfrm>
          <a:custGeom>
            <a:avLst/>
            <a:gdLst/>
            <a:ahLst/>
            <a:cxnLst/>
            <a:rect r="r" b="b" t="t" l="l"/>
            <a:pathLst>
              <a:path h="6507838" w="6856917">
                <a:moveTo>
                  <a:pt x="0" y="0"/>
                </a:moveTo>
                <a:lnTo>
                  <a:pt x="6856917" y="0"/>
                </a:lnTo>
                <a:lnTo>
                  <a:pt x="6856917" y="6507837"/>
                </a:lnTo>
                <a:lnTo>
                  <a:pt x="0" y="6507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6496" y="1489293"/>
            <a:ext cx="7443754" cy="7308413"/>
          </a:xfrm>
          <a:custGeom>
            <a:avLst/>
            <a:gdLst/>
            <a:ahLst/>
            <a:cxnLst/>
            <a:rect r="r" b="b" t="t" l="l"/>
            <a:pathLst>
              <a:path h="7308413" w="7443754">
                <a:moveTo>
                  <a:pt x="0" y="0"/>
                </a:moveTo>
                <a:lnTo>
                  <a:pt x="7443755" y="0"/>
                </a:lnTo>
                <a:lnTo>
                  <a:pt x="7443755" y="7308414"/>
                </a:lnTo>
                <a:lnTo>
                  <a:pt x="0" y="7308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56463" y="2341589"/>
            <a:ext cx="5603821" cy="560382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9371" t="0" r="-4937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674374" y="1489293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59250" y="1696681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41010" y="5276264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9250" y="8808849"/>
            <a:ext cx="5218859" cy="476075"/>
          </a:xfrm>
          <a:custGeom>
            <a:avLst/>
            <a:gdLst/>
            <a:ahLst/>
            <a:cxnLst/>
            <a:rect r="r" b="b" t="t" l="l"/>
            <a:pathLst>
              <a:path h="476075" w="5218859">
                <a:moveTo>
                  <a:pt x="0" y="0"/>
                </a:moveTo>
                <a:lnTo>
                  <a:pt x="5218860" y="0"/>
                </a:lnTo>
                <a:lnTo>
                  <a:pt x="5218860" y="476075"/>
                </a:lnTo>
                <a:lnTo>
                  <a:pt x="0" y="476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21970" y="4023949"/>
            <a:ext cx="7875378" cy="8104361"/>
          </a:xfrm>
          <a:custGeom>
            <a:avLst/>
            <a:gdLst/>
            <a:ahLst/>
            <a:cxnLst/>
            <a:rect r="r" b="b" t="t" l="l"/>
            <a:pathLst>
              <a:path h="8104361" w="7875378">
                <a:moveTo>
                  <a:pt x="0" y="0"/>
                </a:moveTo>
                <a:lnTo>
                  <a:pt x="7875378" y="0"/>
                </a:lnTo>
                <a:lnTo>
                  <a:pt x="7875378" y="8104361"/>
                </a:lnTo>
                <a:lnTo>
                  <a:pt x="0" y="8104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78110" y="8797707"/>
            <a:ext cx="485983" cy="449451"/>
          </a:xfrm>
          <a:custGeom>
            <a:avLst/>
            <a:gdLst/>
            <a:ahLst/>
            <a:cxnLst/>
            <a:rect r="r" b="b" t="t" l="l"/>
            <a:pathLst>
              <a:path h="449451" w="485983">
                <a:moveTo>
                  <a:pt x="0" y="0"/>
                </a:moveTo>
                <a:lnTo>
                  <a:pt x="485983" y="0"/>
                </a:lnTo>
                <a:lnTo>
                  <a:pt x="485983" y="449450"/>
                </a:lnTo>
                <a:lnTo>
                  <a:pt x="0" y="4494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542" t="0" r="-354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59250" y="4493994"/>
            <a:ext cx="6184750" cy="260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Geiziane Silva Gonçalves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Ítalo Ferreira da Silva,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Oliver Pereira de Almeida,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Patricia Carvalho de Morais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Rafael Roza de Abreu Soares e</a:t>
            </a:r>
          </a:p>
          <a:p>
            <a:pPr algn="l">
              <a:lnSpc>
                <a:spcPts val="3428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Fernando René Cabral Araújo Filho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86535" y="1456153"/>
            <a:ext cx="2349632" cy="92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547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09045" y="8900519"/>
            <a:ext cx="4319270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https://github.com/fernandorcaf29/pandemic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1155" y="5159088"/>
            <a:ext cx="10191935" cy="1297155"/>
          </a:xfrm>
          <a:custGeom>
            <a:avLst/>
            <a:gdLst/>
            <a:ahLst/>
            <a:cxnLst/>
            <a:rect r="r" b="b" t="t" l="l"/>
            <a:pathLst>
              <a:path h="1297155" w="10191935">
                <a:moveTo>
                  <a:pt x="0" y="0"/>
                </a:moveTo>
                <a:lnTo>
                  <a:pt x="10191934" y="0"/>
                </a:lnTo>
                <a:lnTo>
                  <a:pt x="10191934" y="1297156"/>
                </a:lnTo>
                <a:lnTo>
                  <a:pt x="0" y="129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32489" y="5113480"/>
            <a:ext cx="8969266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8000">
                <a:solidFill>
                  <a:srgbClr val="FB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OBRIGADA!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566591">
            <a:off x="-4514499" y="-4209292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4" y="0"/>
                </a:lnTo>
                <a:lnTo>
                  <a:pt x="11421234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70024">
            <a:off x="13779846" y="2380794"/>
            <a:ext cx="11421234" cy="8780073"/>
          </a:xfrm>
          <a:custGeom>
            <a:avLst/>
            <a:gdLst/>
            <a:ahLst/>
            <a:cxnLst/>
            <a:rect r="r" b="b" t="t" l="l"/>
            <a:pathLst>
              <a:path h="8780073" w="11421234">
                <a:moveTo>
                  <a:pt x="0" y="0"/>
                </a:moveTo>
                <a:lnTo>
                  <a:pt x="11421233" y="0"/>
                </a:lnTo>
                <a:lnTo>
                  <a:pt x="11421233" y="8780073"/>
                </a:lnTo>
                <a:lnTo>
                  <a:pt x="0" y="8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77B6">
                <a:alpha val="100000"/>
              </a:srgbClr>
            </a:gs>
            <a:gs pos="100000">
              <a:srgbClr val="050B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739132">
            <a:off x="-1624707" y="-639849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84781" y="123052"/>
            <a:ext cx="9826962" cy="1250704"/>
          </a:xfrm>
          <a:custGeom>
            <a:avLst/>
            <a:gdLst/>
            <a:ahLst/>
            <a:cxnLst/>
            <a:rect r="r" b="b" t="t" l="l"/>
            <a:pathLst>
              <a:path h="1250704" w="9826962">
                <a:moveTo>
                  <a:pt x="0" y="0"/>
                </a:moveTo>
                <a:lnTo>
                  <a:pt x="9826962" y="0"/>
                </a:lnTo>
                <a:lnTo>
                  <a:pt x="9826962" y="1250704"/>
                </a:lnTo>
                <a:lnTo>
                  <a:pt x="0" y="1250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2731" y="1696681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16515" y="8832335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28" y="748404"/>
            <a:ext cx="15238887" cy="9538596"/>
          </a:xfrm>
          <a:custGeom>
            <a:avLst/>
            <a:gdLst/>
            <a:ahLst/>
            <a:cxnLst/>
            <a:rect r="r" b="b" t="t" l="l"/>
            <a:pathLst>
              <a:path h="9538596" w="15238887">
                <a:moveTo>
                  <a:pt x="0" y="0"/>
                </a:moveTo>
                <a:lnTo>
                  <a:pt x="15238887" y="0"/>
                </a:lnTo>
                <a:lnTo>
                  <a:pt x="15238887" y="9538596"/>
                </a:lnTo>
                <a:lnTo>
                  <a:pt x="0" y="9538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9231" y="186429"/>
            <a:ext cx="540673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000">
                <a:solidFill>
                  <a:srgbClr val="BD05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ESTRUTURA ANALÍTICA DO PROJETO (EAP)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3621494">
            <a:off x="14387185" y="5436667"/>
            <a:ext cx="7801629" cy="7801629"/>
          </a:xfrm>
          <a:custGeom>
            <a:avLst/>
            <a:gdLst/>
            <a:ahLst/>
            <a:cxnLst/>
            <a:rect r="r" b="b" t="t" l="l"/>
            <a:pathLst>
              <a:path h="7801629" w="7801629">
                <a:moveTo>
                  <a:pt x="7801630" y="0"/>
                </a:moveTo>
                <a:lnTo>
                  <a:pt x="0" y="0"/>
                </a:lnTo>
                <a:lnTo>
                  <a:pt x="0" y="7801630"/>
                </a:lnTo>
                <a:lnTo>
                  <a:pt x="7801630" y="7801630"/>
                </a:lnTo>
                <a:lnTo>
                  <a:pt x="780163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94478" y="-90851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12731" y="1696681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81154" y="-299319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9" y="0"/>
                </a:lnTo>
                <a:lnTo>
                  <a:pt x="6775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76292" y="1608907"/>
            <a:ext cx="6692636" cy="95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2"/>
              </a:lnSpc>
              <a:spcBef>
                <a:spcPct val="0"/>
              </a:spcBef>
            </a:pPr>
            <a:r>
              <a:rPr lang="en-US" sz="5480">
                <a:solidFill>
                  <a:srgbClr val="02233D"/>
                </a:solidFill>
                <a:latin typeface="Handelson Five"/>
                <a:ea typeface="Handelson Five"/>
                <a:cs typeface="Handelson Five"/>
                <a:sym typeface="Handelson Five"/>
              </a:rPr>
              <a:t>DESCRIÇÃO DE ESCOPO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422270" y="7118605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5"/>
                </a:lnTo>
                <a:lnTo>
                  <a:pt x="0" y="931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44869" y="9102688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12731" y="9346576"/>
            <a:ext cx="3772581" cy="37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  <a:spcBef>
                <a:spcPct val="0"/>
              </a:spcBef>
            </a:pPr>
            <a:r>
              <a:rPr lang="en-US" sz="2049">
                <a:solidFill>
                  <a:srgbClr val="0ED3DD"/>
                </a:solidFill>
                <a:latin typeface="Codec Pro"/>
                <a:ea typeface="Codec Pro"/>
                <a:cs typeface="Codec Pro"/>
                <a:sym typeface="Codec Pro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26479"/>
            <a:ext cx="10559497" cy="54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Objetivos: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Gerais: </a:t>
            </a:r>
          </a:p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Desenvolver uma aplicação de software baseada no jogo de tabuleiro Pandemic, permitindo partidas completas com base nas regras oficiais da edição base;</a:t>
            </a:r>
          </a:p>
          <a:p>
            <a:pPr algn="just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sistema deve permitir que jogadores locais participem das partidas seguindo as regras originais do jogo, com suporte à movimentação, tratamento de doenças, surtos, descoberta de curas e epidemias.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94478" y="-90851"/>
            <a:ext cx="6172200" cy="4114800"/>
          </a:xfrm>
          <a:custGeom>
            <a:avLst/>
            <a:gdLst/>
            <a:ahLst/>
            <a:cxnLst/>
            <a:rect r="r" b="b" t="t" l="l"/>
            <a:pathLst>
              <a:path h="4114800" w="6172200">
                <a:moveTo>
                  <a:pt x="0" y="0"/>
                </a:moveTo>
                <a:lnTo>
                  <a:pt x="6172200" y="0"/>
                </a:lnTo>
                <a:lnTo>
                  <a:pt x="6172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12731" y="1696681"/>
            <a:ext cx="539736" cy="539736"/>
          </a:xfrm>
          <a:custGeom>
            <a:avLst/>
            <a:gdLst/>
            <a:ahLst/>
            <a:cxnLst/>
            <a:rect r="r" b="b" t="t" l="l"/>
            <a:pathLst>
              <a:path h="539736" w="539736">
                <a:moveTo>
                  <a:pt x="0" y="0"/>
                </a:moveTo>
                <a:lnTo>
                  <a:pt x="539736" y="0"/>
                </a:lnTo>
                <a:lnTo>
                  <a:pt x="539736" y="539736"/>
                </a:lnTo>
                <a:lnTo>
                  <a:pt x="0" y="539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81154" y="-299319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9" y="0"/>
                </a:lnTo>
                <a:lnTo>
                  <a:pt x="6775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22270" y="7118605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5"/>
                </a:lnTo>
                <a:lnTo>
                  <a:pt x="0" y="931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44869" y="9102688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12731" y="9346576"/>
            <a:ext cx="3772581" cy="37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8"/>
              </a:lnSpc>
              <a:spcBef>
                <a:spcPct val="0"/>
              </a:spcBef>
            </a:pPr>
            <a:r>
              <a:rPr lang="en-US" sz="2049">
                <a:solidFill>
                  <a:srgbClr val="0ED3DD"/>
                </a:solidFill>
                <a:latin typeface="Codec Pro"/>
                <a:ea typeface="Codec Pro"/>
                <a:cs typeface="Codec Pro"/>
                <a:sym typeface="Codec Pro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5564" y="1918924"/>
            <a:ext cx="10559497" cy="678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Específicos: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Reproduzir o funcionamento das regras principais do jogo de tabuleiro Pandemic (edição base), incluindo: 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controle de turnos entre jogadores;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Actions disponíveis: mover, tratar doença, curar, construir estação;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Mecânica de infecção, surtos (outbreaks) e epidemias;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Condições de vitória e derrota;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Criar uma interface gráfica interativa em Python;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Gerenciar a aleatoriedade e lógica dos baralhos;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Permitir que o jogo seja jogado por 2 a 4 jogadores locais, controlando o fluxo de turnos e regras de cada função;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526335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1415" y="2420319"/>
            <a:ext cx="3967673" cy="8229600"/>
          </a:xfrm>
          <a:custGeom>
            <a:avLst/>
            <a:gdLst/>
            <a:ahLst/>
            <a:cxnLst/>
            <a:rect r="r" b="b" t="t" l="l"/>
            <a:pathLst>
              <a:path h="8229600" w="3967673">
                <a:moveTo>
                  <a:pt x="0" y="0"/>
                </a:moveTo>
                <a:lnTo>
                  <a:pt x="3967674" y="0"/>
                </a:lnTo>
                <a:lnTo>
                  <a:pt x="39676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24006" y="2591769"/>
            <a:ext cx="8233641" cy="21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Requisitos Funcionais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78168"/>
            <a:ext cx="10303497" cy="560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 O sistema deve permitir iniciar um jogo com 2 a 4 instâncias de Player.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permitir que cada Player execute até 4 ações por turno.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permitir ao Player invocar um método para se mover para uma City conectada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 O sistema deve permitir ao Player invocar um método de movimento descartando a CityPlayerCard correspondente da sua hand.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permitir ao Player invocar o método Player.treatDisease(Disease) na City atual, decrementando City.diseaseQuantity para a Disease especificada (e atualizando Disease.cubes).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526335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1415" y="2420319"/>
            <a:ext cx="3967673" cy="8229600"/>
          </a:xfrm>
          <a:custGeom>
            <a:avLst/>
            <a:gdLst/>
            <a:ahLst/>
            <a:cxnLst/>
            <a:rect r="r" b="b" t="t" l="l"/>
            <a:pathLst>
              <a:path h="8229600" w="3967673">
                <a:moveTo>
                  <a:pt x="0" y="0"/>
                </a:moveTo>
                <a:lnTo>
                  <a:pt x="3967674" y="0"/>
                </a:lnTo>
                <a:lnTo>
                  <a:pt x="39676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24006" y="2591769"/>
            <a:ext cx="8233641" cy="21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Requisitos Funcionais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78168"/>
            <a:ext cx="10303497" cy="474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permitir ao Player invocar o método Player.buildCenter() na City atual, descartando a CityPlayerCard correspondente e definindo City.hasCenter = true.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permitir ao Player invocar o método Player.findCure(Disease) em uma City com hasCenter == true, descartando 5 PlayerCards da mesma cor da Disease e definindo Disease.hasCure = true.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comprar 2 cartas do baralho playerCards e adicioná-las à hand do Player atual ao final da fase de ações.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processar corretamente as cartas EpidemicPlayerCard quando compradas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526335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1415" y="2420319"/>
            <a:ext cx="3967673" cy="8229600"/>
          </a:xfrm>
          <a:custGeom>
            <a:avLst/>
            <a:gdLst/>
            <a:ahLst/>
            <a:cxnLst/>
            <a:rect r="r" b="b" t="t" l="l"/>
            <a:pathLst>
              <a:path h="8229600" w="3967673">
                <a:moveTo>
                  <a:pt x="0" y="0"/>
                </a:moveTo>
                <a:lnTo>
                  <a:pt x="3967674" y="0"/>
                </a:lnTo>
                <a:lnTo>
                  <a:pt x="39676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24006" y="2591769"/>
            <a:ext cx="8233641" cy="21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Requisitos Funcionais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78168"/>
            <a:ext cx="10303497" cy="517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método que adiciona cubos deve verificar se a quantidade de cubos excede 3; se sim, deve iniciar um surto (incrementar Game.outbreaks e propagar a infecção para neighbors).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incrementar o contador outbreaks a cada surto ocorrido.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verificar se todas as Diseases em Game.diseases têm hasCure == true após cada cura descoberta.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verificar as condições de derrota (Game.outbreaks &gt;= 8, falta de cubos para uma Disease, Game.playerCards vazio) a cada passo relevante.</a:t>
            </a:r>
          </a:p>
          <a:p>
            <a:pPr algn="l" marL="528773" indent="-264386" lvl="1">
              <a:lnSpc>
                <a:spcPts val="3428"/>
              </a:lnSpc>
              <a:buFont typeface="Arial"/>
              <a:buChar char="•"/>
            </a:pPr>
            <a:r>
              <a:rPr lang="en-US" sz="24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A Interface gráfica deve consultar os objetos para exibir o estado atual do jogo.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2809" y="526335"/>
            <a:ext cx="11071703" cy="11071703"/>
          </a:xfrm>
          <a:custGeom>
            <a:avLst/>
            <a:gdLst/>
            <a:ahLst/>
            <a:cxnLst/>
            <a:rect r="r" b="b" t="t" l="l"/>
            <a:pathLst>
              <a:path h="11071703" w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1415" y="2420319"/>
            <a:ext cx="3967673" cy="8229600"/>
          </a:xfrm>
          <a:custGeom>
            <a:avLst/>
            <a:gdLst/>
            <a:ahLst/>
            <a:cxnLst/>
            <a:rect r="r" b="b" t="t" l="l"/>
            <a:pathLst>
              <a:path h="8229600" w="3967673">
                <a:moveTo>
                  <a:pt x="0" y="0"/>
                </a:moveTo>
                <a:lnTo>
                  <a:pt x="3967674" y="0"/>
                </a:lnTo>
                <a:lnTo>
                  <a:pt x="39676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0474" y="7975953"/>
            <a:ext cx="1628186" cy="1637116"/>
          </a:xfrm>
          <a:custGeom>
            <a:avLst/>
            <a:gdLst/>
            <a:ahLst/>
            <a:cxnLst/>
            <a:rect r="r" b="b" t="t" l="l"/>
            <a:pathLst>
              <a:path h="1637116" w="1628186">
                <a:moveTo>
                  <a:pt x="0" y="0"/>
                </a:moveTo>
                <a:lnTo>
                  <a:pt x="1628186" y="0"/>
                </a:lnTo>
                <a:lnTo>
                  <a:pt x="1628186" y="1637115"/>
                </a:lnTo>
                <a:lnTo>
                  <a:pt x="0" y="1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16515" y="521328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7"/>
                </a:lnTo>
                <a:lnTo>
                  <a:pt x="0" y="505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24006" y="2591769"/>
            <a:ext cx="8233641" cy="21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Requisitos não funcionais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78168"/>
            <a:ext cx="10303497" cy="495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362" indent="-275181" lvl="1">
              <a:lnSpc>
                <a:spcPts val="3568"/>
              </a:lnSpc>
              <a:buFont typeface="Arial"/>
              <a:buChar char="•"/>
            </a:pPr>
            <a:r>
              <a:rPr lang="en-US" sz="25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A interface gráfica deve ser clara, compreensível e interativa, guiando o jogador sobre as ações possíveis e o estado do jogo.</a:t>
            </a:r>
          </a:p>
          <a:p>
            <a:pPr algn="l" marL="550362" indent="-275181" lvl="1">
              <a:lnSpc>
                <a:spcPts val="3568"/>
              </a:lnSpc>
              <a:buFont typeface="Arial"/>
              <a:buChar char="•"/>
            </a:pPr>
            <a:r>
              <a:rPr lang="en-US" sz="25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responder às ações do jogador em tempo hábil </a:t>
            </a:r>
          </a:p>
          <a:p>
            <a:pPr algn="l" marL="550362" indent="-275181" lvl="1">
              <a:lnSpc>
                <a:spcPts val="3568"/>
              </a:lnSpc>
              <a:buFont typeface="Arial"/>
              <a:buChar char="•"/>
            </a:pPr>
            <a:r>
              <a:rPr lang="en-US" sz="25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código fonte deve ser organizado em módulos coesos e ser comentado adequadamente para facilitar a manutenção e avaliação.</a:t>
            </a:r>
          </a:p>
          <a:p>
            <a:pPr algn="l" marL="550362" indent="-275181" lvl="1">
              <a:lnSpc>
                <a:spcPts val="3568"/>
              </a:lnSpc>
              <a:buFont typeface="Arial"/>
              <a:buChar char="•"/>
            </a:pPr>
            <a:r>
              <a:rPr lang="en-US" sz="25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O sistema deve ser desenvolvido utilizando a linguagem Python 3.x.</a:t>
            </a:r>
          </a:p>
          <a:p>
            <a:pPr algn="l" marL="550362" indent="-275181" lvl="1">
              <a:lnSpc>
                <a:spcPts val="3568"/>
              </a:lnSpc>
              <a:buFont typeface="Arial"/>
              <a:buChar char="•"/>
            </a:pPr>
            <a:r>
              <a:rPr lang="en-US" sz="2549">
                <a:solidFill>
                  <a:srgbClr val="00204B"/>
                </a:solidFill>
                <a:latin typeface="Codec Pro"/>
                <a:ea typeface="Codec Pro"/>
                <a:cs typeface="Codec Pro"/>
                <a:sym typeface="Codec Pro"/>
              </a:rPr>
              <a:t>A interface gráfica deve ser implementada usando a biblioteca Tkinter.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ED3DD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DAGmnB7lzJE</dc:identifier>
  <dcterms:modified xsi:type="dcterms:W3CDTF">2011-08-01T06:04:30Z</dcterms:modified>
  <cp:revision>1</cp:revision>
  <dc:title>1º Apresentação do Trabalho GPMS</dc:title>
</cp:coreProperties>
</file>